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9" r:id="rId4"/>
    <p:sldId id="300" r:id="rId5"/>
    <p:sldId id="287" r:id="rId6"/>
    <p:sldId id="299" r:id="rId7"/>
    <p:sldId id="269" r:id="rId8"/>
    <p:sldId id="288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89" r:id="rId19"/>
    <p:sldId id="268" r:id="rId20"/>
    <p:sldId id="28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C1"/>
    <a:srgbClr val="EDF2F9"/>
    <a:srgbClr val="DBE9F5"/>
    <a:srgbClr val="B7CFEB"/>
    <a:srgbClr val="ABC7D7"/>
    <a:srgbClr val="DFDFDF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57BA1-B62C-66A8-7362-168322E8818E}" v="537" dt="2024-06-17T13:37:49.629"/>
    <p1510:client id="{8E97EA78-4849-4F66-19A5-7C49899F0EA9}" v="1267" dt="2024-06-17T15:09:36.9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4DF4E8-8A73-E2C8-978F-20062B952DBA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227FE4-AE00-93CC-06BC-F3036DCD06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557587" y="2028616"/>
            <a:ext cx="110768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광주광역시 버스 교통 혼잡도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E0A6-A618-3E78-FD7D-E3F7433F3C46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A42E7-7581-C719-13D1-7262E990C166}"/>
              </a:ext>
            </a:extLst>
          </p:cNvPr>
          <p:cNvSpPr txBox="1"/>
          <p:nvPr/>
        </p:nvSpPr>
        <p:spPr>
          <a:xfrm>
            <a:off x="128336" y="160422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err="1">
                <a:solidFill>
                  <a:schemeClr val="bg1"/>
                </a:solidFill>
              </a:rPr>
              <a:t>새별의</a:t>
            </a:r>
            <a:r>
              <a:rPr lang="ko-KR" altLang="en-US" sz="1400">
                <a:solidFill>
                  <a:schemeClr val="bg1"/>
                </a:solidFill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264640" y="1215072"/>
            <a:ext cx="11605846" cy="534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0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분석 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승차 혼잡도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804466"/>
            <a:ext cx="607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분석 시간대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퇴근 시간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(17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~ 23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1389991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317901"/>
            <a:ext cx="828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퇴근 시간에는 충장치안센터 정류장에서 진월</a:t>
            </a:r>
            <a:r>
              <a:rPr lang="en-US" altLang="ko-KR" sz="1400"/>
              <a:t>07</a:t>
            </a:r>
            <a:r>
              <a:rPr lang="ko-KR" altLang="en-US" sz="1400"/>
              <a:t>번 버스에서 가장 많이 승차하는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2011966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939876"/>
            <a:ext cx="6250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17 ~ 19</a:t>
            </a:r>
            <a:r>
              <a:rPr lang="ko-KR" altLang="en-US" sz="1400"/>
              <a:t>시</a:t>
            </a:r>
            <a:r>
              <a:rPr lang="en-US" altLang="ko-KR" sz="1400"/>
              <a:t>, 21</a:t>
            </a:r>
            <a:r>
              <a:rPr lang="ko-KR" altLang="en-US" sz="1400"/>
              <a:t>시 </a:t>
            </a:r>
            <a:r>
              <a:rPr lang="en-US" altLang="ko-KR" sz="1400"/>
              <a:t>~ 22</a:t>
            </a:r>
            <a:r>
              <a:rPr lang="ko-KR" altLang="en-US" sz="1400"/>
              <a:t>시 사이에 승차하는 사람들이 많다는 것을 알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1869133" y="2352190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퇴근 시간 승차 혼잡도 표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7182136" y="2351339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퇴근 시간 승차 혼잡도 막대 그래프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462" y="2672121"/>
            <a:ext cx="5907615" cy="367268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2672120"/>
            <a:ext cx="5197231" cy="36734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19325" y="2672122"/>
            <a:ext cx="1152525" cy="3666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524375" y="2672120"/>
            <a:ext cx="597739" cy="3666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6343650" y="2828925"/>
            <a:ext cx="1514475" cy="3516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953625" y="2828925"/>
            <a:ext cx="695325" cy="3516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20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296986" y="1173798"/>
            <a:ext cx="11605846" cy="534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0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분석 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하차 혼잡도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804466"/>
            <a:ext cx="586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분석 시간대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출근 시간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(6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~ 10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1398926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326836"/>
            <a:ext cx="882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출근 시간에는 광주종합버스터미널 정류장에서 수완</a:t>
            </a:r>
            <a:r>
              <a:rPr lang="en-US" altLang="ko-KR" sz="1400"/>
              <a:t>03</a:t>
            </a:r>
            <a:r>
              <a:rPr lang="ko-KR" altLang="en-US" sz="1400"/>
              <a:t>번 버스에서 가장 많이 하차하는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2020901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948811"/>
            <a:ext cx="510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08 ~ 09</a:t>
            </a:r>
            <a:r>
              <a:rPr lang="ko-KR" altLang="en-US" sz="1400"/>
              <a:t>시 사이에 하차하는 사람들이 많다는 것을 알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1869133" y="2384225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출근 시간 하차 혼잡도 표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7182136" y="2383374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출근 시간 하차 혼잡도 막대 그래프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181" y="2700452"/>
            <a:ext cx="5902896" cy="3644356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9110927" y="2844188"/>
            <a:ext cx="1004623" cy="3509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4" y="2700452"/>
            <a:ext cx="5166784" cy="36443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81376" y="2700453"/>
            <a:ext cx="762000" cy="3644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08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264640" y="1215072"/>
            <a:ext cx="11605846" cy="534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0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분석 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하차 혼잡도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804466"/>
            <a:ext cx="607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분석 시간대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퇴근 시간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(17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~ 23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1389991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317901"/>
            <a:ext cx="9238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퇴근 시간에는 화순부영아파트 정류장에서 </a:t>
            </a:r>
            <a:r>
              <a:rPr lang="en-US" altLang="ko-KR" sz="1400"/>
              <a:t>228(</a:t>
            </a:r>
            <a:r>
              <a:rPr lang="ko-KR" altLang="en-US" sz="1400"/>
              <a:t>화순전대병원</a:t>
            </a:r>
            <a:r>
              <a:rPr lang="en-US" altLang="ko-KR" sz="1400"/>
              <a:t>)</a:t>
            </a:r>
            <a:r>
              <a:rPr lang="ko-KR" altLang="en-US" sz="1400"/>
              <a:t>번 버스를 가장 많이 하차하는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2011966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939876"/>
            <a:ext cx="6250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17 ~ 19</a:t>
            </a:r>
            <a:r>
              <a:rPr lang="ko-KR" altLang="en-US" sz="1400"/>
              <a:t>시</a:t>
            </a:r>
            <a:r>
              <a:rPr lang="en-US" altLang="ko-KR" sz="1400"/>
              <a:t>, 21</a:t>
            </a:r>
            <a:r>
              <a:rPr lang="ko-KR" altLang="en-US" sz="1400"/>
              <a:t>시 </a:t>
            </a:r>
            <a:r>
              <a:rPr lang="en-US" altLang="ko-KR" sz="1400"/>
              <a:t>~ 22</a:t>
            </a:r>
            <a:r>
              <a:rPr lang="ko-KR" altLang="en-US" sz="1400"/>
              <a:t>시 사이에 하차하는 사람들이 많다는 것을 알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1869133" y="2352190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퇴근 시간 하차 혼잡도 표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7182136" y="2351339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퇴근 시간 하차 혼잡도 막대 그래프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962" y="2672120"/>
            <a:ext cx="5927115" cy="366697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294803" y="2822464"/>
            <a:ext cx="1553797" cy="3516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2670282"/>
            <a:ext cx="5179630" cy="36688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66950" y="2670282"/>
            <a:ext cx="1143000" cy="3666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859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296986" y="1173798"/>
            <a:ext cx="11605846" cy="534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0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분석 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환승 혼잡도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804466"/>
            <a:ext cx="586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분석 시간대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출근 시간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(6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~ 10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1398926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326836"/>
            <a:ext cx="8597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출근 시간에는 전남대사거리</a:t>
            </a:r>
            <a:r>
              <a:rPr lang="en-US" altLang="ko-KR" sz="1400"/>
              <a:t>(</a:t>
            </a:r>
            <a:r>
              <a:rPr lang="ko-KR" altLang="en-US" sz="1400"/>
              <a:t>동</a:t>
            </a:r>
            <a:r>
              <a:rPr lang="en-US" altLang="ko-KR" sz="1400"/>
              <a:t>)</a:t>
            </a:r>
            <a:r>
              <a:rPr lang="ko-KR" altLang="en-US" sz="1400"/>
              <a:t> 정류장에서 진월</a:t>
            </a:r>
            <a:r>
              <a:rPr lang="en-US" altLang="ko-KR" sz="1400"/>
              <a:t>07</a:t>
            </a:r>
            <a:r>
              <a:rPr lang="ko-KR" altLang="en-US" sz="1400"/>
              <a:t>번 버스에서 가장 많이 환승하는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2020901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948811"/>
            <a:ext cx="510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08 ~ 09</a:t>
            </a:r>
            <a:r>
              <a:rPr lang="ko-KR" altLang="en-US" sz="1400"/>
              <a:t>시 사이에 환승하는 사람들이 많다는 것을 알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1869133" y="2384225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출근 시간 환승 혼잡도 표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7182136" y="2383374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출근 시간 환승 혼잡도 막대 그래프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46" y="2700452"/>
            <a:ext cx="5946204" cy="3644356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9110927" y="2844188"/>
            <a:ext cx="1004623" cy="3509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4" y="2700453"/>
            <a:ext cx="5166784" cy="365365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69346" y="2700453"/>
            <a:ext cx="755078" cy="3644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466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264640" y="1215072"/>
            <a:ext cx="11605846" cy="534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0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분석 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환승 혼잡도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804466"/>
            <a:ext cx="607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분석 시간대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퇴근 시간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(17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~ 23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1389991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317901"/>
            <a:ext cx="835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퇴근 시간에는 전남대사거리</a:t>
            </a:r>
            <a:r>
              <a:rPr lang="en-US" altLang="ko-KR" sz="1400"/>
              <a:t>(</a:t>
            </a:r>
            <a:r>
              <a:rPr lang="ko-KR" altLang="en-US" sz="1400"/>
              <a:t>동</a:t>
            </a:r>
            <a:r>
              <a:rPr lang="en-US" altLang="ko-KR" sz="1400"/>
              <a:t>)</a:t>
            </a:r>
            <a:r>
              <a:rPr lang="ko-KR" altLang="en-US" sz="1400"/>
              <a:t> 정류장에서 진월</a:t>
            </a:r>
            <a:r>
              <a:rPr lang="en-US" altLang="ko-KR" sz="1400"/>
              <a:t>07</a:t>
            </a:r>
            <a:r>
              <a:rPr lang="ko-KR" altLang="en-US" sz="1400"/>
              <a:t>번 버스를 가장 많이 환승하는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2011966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939876"/>
            <a:ext cx="510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17 ~ 19</a:t>
            </a:r>
            <a:r>
              <a:rPr lang="ko-KR" altLang="en-US" sz="1400"/>
              <a:t>시 사이에 하차하는 사람들이 많다는 것을 알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1869133" y="2352190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퇴근 시간 환승 혼잡도 표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7182136" y="2351339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퇴근 시간 환승 혼잡도 막대 그래프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836" y="2672120"/>
            <a:ext cx="5834339" cy="366697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324600" y="2822464"/>
            <a:ext cx="1581150" cy="3516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2670282"/>
            <a:ext cx="5179630" cy="36669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71411" y="2670282"/>
            <a:ext cx="1186139" cy="36669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1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264640" y="1215072"/>
            <a:ext cx="11605846" cy="534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917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분석 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전체 시간대 승차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하차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환승 혼잡도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8044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승차</a:t>
            </a:r>
          </a:p>
        </p:txBody>
      </p:sp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1389991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317901"/>
            <a:ext cx="6907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충장치안센터 정류장에서 진월</a:t>
            </a:r>
            <a:r>
              <a:rPr lang="en-US" altLang="ko-KR" sz="1400"/>
              <a:t>07</a:t>
            </a:r>
            <a:r>
              <a:rPr lang="ko-KR" altLang="en-US" sz="1400"/>
              <a:t>번 버스를 가장 많이 승차하는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2011966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939876"/>
            <a:ext cx="10314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진월</a:t>
            </a:r>
            <a:r>
              <a:rPr lang="en-US" altLang="ko-KR" sz="1400"/>
              <a:t>07</a:t>
            </a:r>
            <a:r>
              <a:rPr lang="ko-KR" altLang="en-US" sz="1400"/>
              <a:t>번 노선이 다수의 혼잡한 정류장에 포함되어 있어</a:t>
            </a:r>
            <a:r>
              <a:rPr lang="en-US" altLang="ko-KR" sz="1400"/>
              <a:t>, </a:t>
            </a:r>
            <a:r>
              <a:rPr lang="ko-KR" altLang="en-US" sz="1400"/>
              <a:t>이 노선이 주요 교통 흐름에서 중요한 역할을 하고 있음을 알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1161109" y="235219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전체 시간대 승차 혼잡도 표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6349497" y="2351339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전체 시간대 승차 혼잡도 막대 그래프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277" y="2672120"/>
            <a:ext cx="7440245" cy="36669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8" y="2670282"/>
            <a:ext cx="3292789" cy="3666970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2355742" y="3223647"/>
            <a:ext cx="1381713" cy="66354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355742" y="4171996"/>
            <a:ext cx="1381713" cy="66354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2355742" y="5388613"/>
            <a:ext cx="1381713" cy="66354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469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264640" y="1215072"/>
            <a:ext cx="11605846" cy="534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917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분석 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전체 시간대 승차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하차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환승 혼잡도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8044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하차</a:t>
            </a:r>
          </a:p>
        </p:txBody>
      </p:sp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1389991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317901"/>
            <a:ext cx="7446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광주종합버스터미널 정류장에서 수완</a:t>
            </a:r>
            <a:r>
              <a:rPr lang="en-US" altLang="ko-KR" sz="1400"/>
              <a:t>03</a:t>
            </a:r>
            <a:r>
              <a:rPr lang="ko-KR" altLang="en-US" sz="1400"/>
              <a:t>번 버스를 가장 많이 하차하는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2011966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939876"/>
            <a:ext cx="10772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다른 노선인 첨단</a:t>
            </a:r>
            <a:r>
              <a:rPr lang="en-US" altLang="ko-KR" sz="1400"/>
              <a:t>09</a:t>
            </a:r>
            <a:r>
              <a:rPr lang="ko-KR" altLang="en-US" sz="1400"/>
              <a:t>번과 금호</a:t>
            </a:r>
            <a:r>
              <a:rPr lang="en-US" altLang="ko-KR" sz="1400"/>
              <a:t>26</a:t>
            </a:r>
            <a:r>
              <a:rPr lang="ko-KR" altLang="en-US" sz="1400"/>
              <a:t>번도 혼잡한 정류장에 두 번씩 포함되어 있지만</a:t>
            </a:r>
            <a:r>
              <a:rPr lang="en-US" altLang="ko-KR" sz="1400"/>
              <a:t>, </a:t>
            </a:r>
            <a:r>
              <a:rPr lang="ko-KR" altLang="en-US" sz="1400"/>
              <a:t>수완</a:t>
            </a:r>
            <a:r>
              <a:rPr lang="en-US" altLang="ko-KR" sz="1400"/>
              <a:t>03</a:t>
            </a:r>
            <a:r>
              <a:rPr lang="ko-KR" altLang="en-US" sz="1400"/>
              <a:t>번 노선이 혼잡도에서 두드러지는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1161109" y="2586136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전체 시간대 하차 혼잡도 표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6349497" y="2585285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전체 시간대 하차 혼잡도 막대 그래프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2" y="2914976"/>
            <a:ext cx="7440246" cy="34241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8" y="2914976"/>
            <a:ext cx="3292789" cy="3424115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518474" y="3435827"/>
            <a:ext cx="1381713" cy="66354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90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264640" y="1215072"/>
            <a:ext cx="11605846" cy="534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9172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분석 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전체 시간대 승차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하차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환승 혼잡도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80446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환승</a:t>
            </a:r>
          </a:p>
        </p:txBody>
      </p:sp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1389991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317901"/>
            <a:ext cx="7221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전남대사거리</a:t>
            </a:r>
            <a:r>
              <a:rPr lang="en-US" altLang="ko-KR" sz="1400"/>
              <a:t>(</a:t>
            </a:r>
            <a:r>
              <a:rPr lang="ko-KR" altLang="en-US" sz="1400"/>
              <a:t>동</a:t>
            </a:r>
            <a:r>
              <a:rPr lang="en-US" altLang="ko-KR" sz="1400"/>
              <a:t>)</a:t>
            </a:r>
            <a:r>
              <a:rPr lang="ko-KR" altLang="en-US" sz="1400"/>
              <a:t> 정류장에서 진월</a:t>
            </a:r>
            <a:r>
              <a:rPr lang="en-US" altLang="ko-KR" sz="1400"/>
              <a:t>07</a:t>
            </a:r>
            <a:r>
              <a:rPr lang="ko-KR" altLang="en-US" sz="1400"/>
              <a:t>번 버스를 가장 많이 환승하는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2011966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939876"/>
            <a:ext cx="10314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수완</a:t>
            </a:r>
            <a:r>
              <a:rPr lang="en-US" altLang="ko-KR" sz="1400"/>
              <a:t>03</a:t>
            </a:r>
            <a:r>
              <a:rPr lang="ko-KR" altLang="en-US" sz="1400"/>
              <a:t>번 노선이 다수의 혼잡한 정류장에 포함되어 있어</a:t>
            </a:r>
            <a:r>
              <a:rPr lang="en-US" altLang="ko-KR" sz="1400"/>
              <a:t>, </a:t>
            </a:r>
            <a:r>
              <a:rPr lang="ko-KR" altLang="en-US" sz="1400"/>
              <a:t>이 노선이 주요 교통 흐름에서 중요한 역할을 하고 있음을 알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1102633" y="235219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전체 시간대 환승 혼잡도 표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6349497" y="2351339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전체 시간대 환승 혼잡도 막대 그래프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41" y="2670282"/>
            <a:ext cx="7496503" cy="36669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9" y="2670282"/>
            <a:ext cx="3175834" cy="366697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347993" y="3546860"/>
            <a:ext cx="1077132" cy="42125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347993" y="4180118"/>
            <a:ext cx="1077132" cy="42125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347993" y="4759689"/>
            <a:ext cx="1077132" cy="42125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55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79297" y="2684544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Part 4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699628" y="3465570"/>
            <a:ext cx="2792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>
                <a:solidFill>
                  <a:schemeClr val="bg1"/>
                </a:solidFill>
              </a:rPr>
              <a:t>분석 결론</a:t>
            </a:r>
          </a:p>
        </p:txBody>
      </p:sp>
    </p:spTree>
    <p:extLst>
      <p:ext uri="{BB962C8B-B14F-4D97-AF65-F5344CB8AC3E}">
        <p14:creationId xmlns:p14="http://schemas.microsoft.com/office/powerpoint/2010/main" val="307418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4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분석 결론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249CE-B71E-9BB3-104F-979A098B2CD0}"/>
              </a:ext>
            </a:extLst>
          </p:cNvPr>
          <p:cNvSpPr/>
          <p:nvPr/>
        </p:nvSpPr>
        <p:spPr>
          <a:xfrm>
            <a:off x="0" y="1048215"/>
            <a:ext cx="12192000" cy="5414578"/>
          </a:xfrm>
          <a:prstGeom prst="rect">
            <a:avLst/>
          </a:prstGeom>
          <a:solidFill>
            <a:srgbClr val="ED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142516" y="1513460"/>
            <a:ext cx="1876145" cy="12927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234842" y="195976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주요 혼잡 노선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2237963" y="1251874"/>
            <a:ext cx="9916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/>
              <a:t>• </a:t>
            </a:r>
            <a:r>
              <a:rPr lang="ko-KR" altLang="en-US" sz="1400"/>
              <a:t>진월</a:t>
            </a:r>
            <a:r>
              <a:rPr lang="en-US" altLang="ko-KR" sz="1400"/>
              <a:t>07</a:t>
            </a:r>
            <a:r>
              <a:rPr lang="ko-KR" altLang="en-US" sz="1400"/>
              <a:t>번 노선은 출근</a:t>
            </a:r>
            <a:r>
              <a:rPr lang="en-US" altLang="ko-KR" sz="1400"/>
              <a:t>, </a:t>
            </a:r>
            <a:r>
              <a:rPr lang="ko-KR" altLang="en-US" sz="1400"/>
              <a:t>퇴근</a:t>
            </a:r>
            <a:r>
              <a:rPr lang="en-US" altLang="ko-KR" sz="1400"/>
              <a:t>, </a:t>
            </a:r>
            <a:r>
              <a:rPr lang="ko-KR" altLang="en-US" sz="1400"/>
              <a:t>전체 시간대에서 모두 높은 혼잡도를 나타내며</a:t>
            </a:r>
            <a:r>
              <a:rPr lang="en-US" altLang="ko-KR" sz="1400"/>
              <a:t>, </a:t>
            </a:r>
            <a:r>
              <a:rPr lang="ko-KR" altLang="en-US" sz="1400"/>
              <a:t>충장치안센터</a:t>
            </a:r>
            <a:r>
              <a:rPr lang="en-US" altLang="ko-KR" sz="1400"/>
              <a:t>, </a:t>
            </a:r>
            <a:r>
              <a:rPr lang="ko-KR" altLang="en-US" sz="1400"/>
              <a:t>전남대사거리</a:t>
            </a:r>
            <a:r>
              <a:rPr lang="en-US" altLang="ko-KR" sz="1400"/>
              <a:t>(</a:t>
            </a:r>
            <a:r>
              <a:rPr lang="ko-KR" altLang="en-US" sz="1400"/>
              <a:t>동</a:t>
            </a:r>
            <a:r>
              <a:rPr lang="en-US" altLang="ko-KR" sz="1400"/>
              <a:t>) </a:t>
            </a:r>
            <a:r>
              <a:rPr lang="ko-KR" altLang="en-US" sz="1400"/>
              <a:t>정류장에서</a:t>
            </a:r>
            <a:r>
              <a:rPr lang="en-US" altLang="ko-KR" sz="1400"/>
              <a:t> </a:t>
            </a:r>
            <a:r>
              <a:rPr lang="ko-KR" altLang="en-US" sz="1400"/>
              <a:t>승차</a:t>
            </a:r>
            <a:r>
              <a:rPr lang="en-US" altLang="ko-KR" sz="1400"/>
              <a:t>, </a:t>
            </a:r>
            <a:r>
              <a:rPr lang="ko-KR" altLang="en-US" sz="1400"/>
              <a:t>하차</a:t>
            </a:r>
            <a:r>
              <a:rPr lang="en-US" altLang="ko-KR" sz="1400"/>
              <a:t>, </a:t>
            </a:r>
            <a:r>
              <a:rPr lang="ko-KR" altLang="en-US" sz="1400"/>
              <a:t>환승 모두 높은 인원을 나타냄</a:t>
            </a:r>
            <a:r>
              <a:rPr lang="en-US" altLang="ko-KR" sz="1400"/>
              <a:t>.</a:t>
            </a:r>
          </a:p>
          <a:p>
            <a:pPr algn="just"/>
            <a:endParaRPr lang="en-US" altLang="ko-KR" sz="1400"/>
          </a:p>
          <a:p>
            <a:pPr algn="just"/>
            <a:r>
              <a:rPr lang="en-US" altLang="ko-KR" sz="1400"/>
              <a:t>• </a:t>
            </a:r>
            <a:r>
              <a:rPr lang="ko-KR" altLang="en-US" sz="1400"/>
              <a:t>수완</a:t>
            </a:r>
            <a:r>
              <a:rPr lang="en-US" altLang="ko-KR" sz="1400"/>
              <a:t>03</a:t>
            </a:r>
            <a:r>
              <a:rPr lang="ko-KR" altLang="en-US" sz="1400"/>
              <a:t>번 노선은 특히 하차에서 높은 혼잡도를 보이며</a:t>
            </a:r>
            <a:r>
              <a:rPr lang="en-US" altLang="ko-KR" sz="1400"/>
              <a:t>, </a:t>
            </a:r>
            <a:r>
              <a:rPr lang="ko-KR" altLang="en-US" sz="1400"/>
              <a:t>광주종합버스터미널 정류장에서 높은 혼잡도를 나타냄</a:t>
            </a:r>
            <a:r>
              <a:rPr lang="en-US" altLang="ko-KR" sz="1400"/>
              <a:t>.</a:t>
            </a:r>
          </a:p>
          <a:p>
            <a:pPr algn="just"/>
            <a:endParaRPr lang="en-US" altLang="ko-KR" sz="1400"/>
          </a:p>
          <a:p>
            <a:pPr algn="just"/>
            <a:r>
              <a:rPr lang="en-US" altLang="ko-KR" sz="1400"/>
              <a:t>• </a:t>
            </a:r>
            <a:r>
              <a:rPr lang="ko-KR" altLang="en-US" sz="1400"/>
              <a:t>윤림</a:t>
            </a:r>
            <a:r>
              <a:rPr lang="en-US" altLang="ko-KR" sz="1400"/>
              <a:t>54</a:t>
            </a:r>
            <a:r>
              <a:rPr lang="ko-KR" altLang="en-US" sz="1400"/>
              <a:t>번 노선은 출근 시간대에 매곡대화아파트 정류장에서 높은 승차 인원을 나타냄</a:t>
            </a:r>
            <a:r>
              <a:rPr lang="en-US" altLang="ko-KR" sz="1400"/>
              <a:t>.</a:t>
            </a:r>
          </a:p>
          <a:p>
            <a:pPr algn="just"/>
            <a:endParaRPr lang="en-US" altLang="ko-KR" sz="1400"/>
          </a:p>
          <a:p>
            <a:pPr algn="just"/>
            <a:r>
              <a:rPr lang="en-US" altLang="ko-KR" sz="1400"/>
              <a:t>• 228</a:t>
            </a:r>
            <a:r>
              <a:rPr lang="ko-KR" altLang="en-US" sz="1400"/>
              <a:t>번 노선은 퇴근 시간대에 화순부영아파트 정류장에서 높은 하차 인원을 나타냄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0E98C2-F9B2-CA2B-48AF-B793FF4643C7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142516" y="3252471"/>
            <a:ext cx="1876145" cy="13138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159500" y="3578485"/>
            <a:ext cx="184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시간대별 혼잡도</a:t>
            </a:r>
            <a:endParaRPr lang="en-US" altLang="ko-KR" b="1">
              <a:solidFill>
                <a:schemeClr val="bg1"/>
              </a:solidFill>
            </a:endParaRPr>
          </a:p>
          <a:p>
            <a:pPr algn="ctr"/>
            <a:r>
              <a:rPr lang="ko-KR" altLang="en-US" b="1">
                <a:solidFill>
                  <a:schemeClr val="bg1"/>
                </a:solidFill>
              </a:rPr>
              <a:t> 관리 방안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2237963" y="3532319"/>
            <a:ext cx="9916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/>
              <a:t>• </a:t>
            </a:r>
            <a:r>
              <a:rPr lang="ko-KR" altLang="en-US" sz="1400" b="1"/>
              <a:t>출근 시간대</a:t>
            </a:r>
            <a:r>
              <a:rPr lang="en-US" altLang="ko-KR" sz="1400"/>
              <a:t>: 7</a:t>
            </a:r>
            <a:r>
              <a:rPr lang="ko-KR" altLang="en-US" sz="1400"/>
              <a:t>시 </a:t>
            </a:r>
            <a:r>
              <a:rPr lang="en-US" altLang="ko-KR" sz="1400"/>
              <a:t>~ 9</a:t>
            </a:r>
            <a:r>
              <a:rPr lang="ko-KR" altLang="en-US" sz="1400"/>
              <a:t>시 사이에 혼잡도가 높아 이 시간대에 버스 배차를 늘려야 함</a:t>
            </a:r>
            <a:endParaRPr lang="en-US" altLang="ko-KR" sz="1400"/>
          </a:p>
          <a:p>
            <a:pPr algn="just"/>
            <a:endParaRPr lang="en-US" altLang="ko-KR" sz="1400"/>
          </a:p>
          <a:p>
            <a:pPr algn="just"/>
            <a:r>
              <a:rPr lang="en-US" altLang="ko-KR" sz="1400"/>
              <a:t>• </a:t>
            </a:r>
            <a:r>
              <a:rPr lang="ko-KR" altLang="en-US" sz="1400" b="1"/>
              <a:t>퇴근 시간대</a:t>
            </a:r>
            <a:r>
              <a:rPr lang="en-US" altLang="ko-KR" sz="1400"/>
              <a:t>: 17</a:t>
            </a:r>
            <a:r>
              <a:rPr lang="ko-KR" altLang="en-US" sz="1400"/>
              <a:t>시 </a:t>
            </a:r>
            <a:r>
              <a:rPr lang="en-US" altLang="ko-KR" sz="1400"/>
              <a:t>~ 19</a:t>
            </a:r>
            <a:r>
              <a:rPr lang="ko-KR" altLang="en-US" sz="1400"/>
              <a:t>시</a:t>
            </a:r>
            <a:r>
              <a:rPr lang="en-US" altLang="ko-KR" sz="1400"/>
              <a:t> </a:t>
            </a:r>
            <a:r>
              <a:rPr lang="ko-KR" altLang="en-US" sz="1400"/>
              <a:t>사이에 혼잡도가 높아 이 시간대에 버스 배차를 늘려야 함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6AB9E98-2900-DB42-2DE8-614A4E2CEF56}"/>
              </a:ext>
            </a:extLst>
          </p:cNvPr>
          <p:cNvSpPr/>
          <p:nvPr/>
        </p:nvSpPr>
        <p:spPr>
          <a:xfrm>
            <a:off x="142516" y="4938851"/>
            <a:ext cx="1876145" cy="13138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F2D477-4809-00A3-B325-3818E8F35AB5}"/>
              </a:ext>
            </a:extLst>
          </p:cNvPr>
          <p:cNvSpPr txBox="1"/>
          <p:nvPr/>
        </p:nvSpPr>
        <p:spPr>
          <a:xfrm>
            <a:off x="498536" y="5395713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제안 사항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035953A-956B-1A3E-A0D2-3E6524968FBD}"/>
              </a:ext>
            </a:extLst>
          </p:cNvPr>
          <p:cNvSpPr txBox="1"/>
          <p:nvPr/>
        </p:nvSpPr>
        <p:spPr>
          <a:xfrm>
            <a:off x="2237963" y="4903270"/>
            <a:ext cx="9916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/>
              <a:t>• </a:t>
            </a:r>
            <a:r>
              <a:rPr lang="ko-KR" altLang="en-US" sz="1400" b="1"/>
              <a:t>버스 배차 시간 조정</a:t>
            </a:r>
            <a:r>
              <a:rPr lang="en-US" altLang="ko-KR" sz="1400"/>
              <a:t>: </a:t>
            </a:r>
            <a:r>
              <a:rPr lang="ko-KR" altLang="en-US" sz="1400"/>
              <a:t>분석 결과를 바탕으로 혼잡한 노선들과 출근 시간대와 퇴근 시간대에 배차 시간을 줄여 혼잡을 완화</a:t>
            </a:r>
            <a:r>
              <a:rPr lang="en-US" altLang="ko-KR" sz="1400"/>
              <a:t>. </a:t>
            </a:r>
          </a:p>
          <a:p>
            <a:pPr algn="just"/>
            <a:endParaRPr lang="en-US" altLang="ko-KR" sz="1400"/>
          </a:p>
          <a:p>
            <a:pPr algn="just"/>
            <a:r>
              <a:rPr lang="en-US" altLang="ko-KR" sz="1400"/>
              <a:t>• </a:t>
            </a:r>
            <a:r>
              <a:rPr lang="ko-KR" altLang="en-US" sz="1400" b="1"/>
              <a:t>추가 운행 버스 배치</a:t>
            </a:r>
            <a:r>
              <a:rPr lang="en-US" altLang="ko-KR" sz="1400"/>
              <a:t>: </a:t>
            </a:r>
            <a:r>
              <a:rPr lang="ko-KR" altLang="en-US" sz="1400"/>
              <a:t>혼잡도가 높은 노선에 추가 버스를 배치하여 승객 분산 효과를 기대</a:t>
            </a:r>
            <a:r>
              <a:rPr lang="en-US" altLang="ko-KR" sz="1400"/>
              <a:t>.</a:t>
            </a:r>
          </a:p>
          <a:p>
            <a:pPr algn="just"/>
            <a:endParaRPr lang="en-US" altLang="ko-KR" sz="1400"/>
          </a:p>
          <a:p>
            <a:pPr algn="just"/>
            <a:r>
              <a:rPr lang="en-US" altLang="ko-KR" sz="1400"/>
              <a:t>• </a:t>
            </a:r>
            <a:r>
              <a:rPr lang="ko-KR" altLang="en-US" sz="1400"/>
              <a:t>승차</a:t>
            </a:r>
            <a:r>
              <a:rPr lang="en-US" altLang="ko-KR" sz="1400"/>
              <a:t>, </a:t>
            </a:r>
            <a:r>
              <a:rPr lang="ko-KR" altLang="en-US" sz="1400"/>
              <a:t>하차</a:t>
            </a:r>
            <a:r>
              <a:rPr lang="en-US" altLang="ko-KR" sz="1400"/>
              <a:t>, </a:t>
            </a:r>
            <a:r>
              <a:rPr lang="ko-KR" altLang="en-US" sz="1400"/>
              <a:t>환승에 대해 높은 혼잡도를 보이는 충장치안센터</a:t>
            </a:r>
            <a:r>
              <a:rPr lang="en-US" altLang="ko-KR" sz="1400"/>
              <a:t>, </a:t>
            </a:r>
            <a:r>
              <a:rPr lang="ko-KR" altLang="en-US" sz="1400"/>
              <a:t>전남대사거리</a:t>
            </a:r>
            <a:r>
              <a:rPr lang="en-US" altLang="ko-KR" sz="1400"/>
              <a:t>(</a:t>
            </a:r>
            <a:r>
              <a:rPr lang="ko-KR" altLang="en-US" sz="1400"/>
              <a:t>동</a:t>
            </a:r>
            <a:r>
              <a:rPr lang="en-US" altLang="ko-KR" sz="1400"/>
              <a:t>), </a:t>
            </a:r>
            <a:r>
              <a:rPr lang="ko-KR" altLang="en-US" sz="1400"/>
              <a:t>광주종합버스터미널</a:t>
            </a:r>
            <a:r>
              <a:rPr lang="en-US" altLang="ko-KR" sz="1400"/>
              <a:t>, </a:t>
            </a:r>
            <a:r>
              <a:rPr lang="ko-KR" altLang="en-US" sz="1400"/>
              <a:t>매곡대화아파트</a:t>
            </a:r>
            <a:r>
              <a:rPr lang="en-US" altLang="ko-KR" sz="1400"/>
              <a:t>, </a:t>
            </a:r>
            <a:r>
              <a:rPr lang="ko-KR" altLang="en-US" sz="1400"/>
              <a:t>화순부영아파트 정류장에 안전요원 배치</a:t>
            </a:r>
          </a:p>
        </p:txBody>
      </p:sp>
    </p:spTree>
    <p:extLst>
      <p:ext uri="{BB962C8B-B14F-4D97-AF65-F5344CB8AC3E}">
        <p14:creationId xmlns:p14="http://schemas.microsoft.com/office/powerpoint/2010/main" val="262412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70766" y="1739590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1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71171" y="1770368"/>
            <a:ext cx="1869423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분석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45118" y="288444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2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71171" y="2915227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>
                <a:solidFill>
                  <a:schemeClr val="bg1"/>
                </a:solidFill>
              </a:rPr>
              <a:t>데이터 수집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C59DDB-0F06-66CB-83E3-42848170B0AB}"/>
              </a:ext>
            </a:extLst>
          </p:cNvPr>
          <p:cNvSpPr txBox="1"/>
          <p:nvPr/>
        </p:nvSpPr>
        <p:spPr>
          <a:xfrm>
            <a:off x="4140309" y="4029308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E69ABD-17A1-AD45-7AE9-E3F9DD9D81A9}"/>
              </a:ext>
            </a:extLst>
          </p:cNvPr>
          <p:cNvSpPr txBox="1"/>
          <p:nvPr/>
        </p:nvSpPr>
        <p:spPr>
          <a:xfrm>
            <a:off x="5371171" y="4060086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>
                <a:solidFill>
                  <a:schemeClr val="bg1"/>
                </a:solidFill>
              </a:rPr>
              <a:t>데이터 분석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600D5E-9748-5024-FD4A-2C43137B74E4}"/>
              </a:ext>
            </a:extLst>
          </p:cNvPr>
          <p:cNvSpPr txBox="1"/>
          <p:nvPr/>
        </p:nvSpPr>
        <p:spPr>
          <a:xfrm>
            <a:off x="4137103" y="5174167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</a:rPr>
              <a:t>4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C4F07A-C8D6-73C4-E941-FD4FADEEE77B}"/>
              </a:ext>
            </a:extLst>
          </p:cNvPr>
          <p:cNvSpPr txBox="1"/>
          <p:nvPr/>
        </p:nvSpPr>
        <p:spPr>
          <a:xfrm>
            <a:off x="5371171" y="5204945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>
                <a:solidFill>
                  <a:schemeClr val="bg1"/>
                </a:solidFill>
              </a:rPr>
              <a:t>분석 결론</a:t>
            </a:r>
          </a:p>
        </p:txBody>
      </p: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D9B7F4-18F4-5ED9-B962-637FF1B6D5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D0DCFD-9541-03BC-27EE-2501BD6E6432}"/>
              </a:ext>
            </a:extLst>
          </p:cNvPr>
          <p:cNvSpPr txBox="1"/>
          <p:nvPr/>
        </p:nvSpPr>
        <p:spPr>
          <a:xfrm>
            <a:off x="3587941" y="2828834"/>
            <a:ext cx="5016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>
                <a:solidFill>
                  <a:schemeClr val="bg1"/>
                </a:solidFill>
              </a:rPr>
              <a:t>감사합니다</a:t>
            </a:r>
            <a:r>
              <a:rPr lang="en-US" altLang="ko-KR" sz="7200" b="1">
                <a:solidFill>
                  <a:schemeClr val="bg1"/>
                </a:solidFill>
              </a:rPr>
              <a:t>.</a:t>
            </a:r>
            <a:endParaRPr lang="ko-KR" altLang="en-US" sz="7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3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Part 1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727678" y="3465570"/>
            <a:ext cx="273664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분석 목표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653017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분석 목표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1437" y="1357966"/>
            <a:ext cx="12191865" cy="4936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03712-6931-3858-E113-759B413B9777}"/>
              </a:ext>
            </a:extLst>
          </p:cNvPr>
          <p:cNvSpPr txBox="1"/>
          <p:nvPr/>
        </p:nvSpPr>
        <p:spPr>
          <a:xfrm>
            <a:off x="1755363" y="2331374"/>
            <a:ext cx="868445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3600" err="1"/>
              <a:t>버스</a:t>
            </a:r>
            <a:r>
              <a:rPr lang="en-US" altLang="ko-KR" sz="3600" dirty="0"/>
              <a:t> </a:t>
            </a:r>
            <a:r>
              <a:rPr lang="en-US" altLang="ko-KR" sz="3600" err="1"/>
              <a:t>승차</a:t>
            </a:r>
            <a:r>
              <a:rPr lang="en-US" altLang="ko-KR" sz="3600" dirty="0"/>
              <a:t>, </a:t>
            </a:r>
            <a:r>
              <a:rPr lang="en-US" altLang="ko-KR" sz="3600" err="1"/>
              <a:t>하차</a:t>
            </a:r>
            <a:r>
              <a:rPr lang="en-US" altLang="ko-KR" sz="3600" dirty="0"/>
              <a:t>, </a:t>
            </a:r>
            <a:r>
              <a:rPr lang="en-US" altLang="ko-KR" sz="3600" err="1"/>
              <a:t>환승</a:t>
            </a:r>
            <a:r>
              <a:rPr lang="en-US" altLang="ko-KR" sz="3600" dirty="0"/>
              <a:t> </a:t>
            </a:r>
            <a:r>
              <a:rPr lang="en-US" altLang="ko-KR" sz="3600" err="1"/>
              <a:t>데이터를</a:t>
            </a:r>
            <a:r>
              <a:rPr lang="en-US" altLang="ko-KR" sz="3600" dirty="0"/>
              <a:t> </a:t>
            </a:r>
            <a:r>
              <a:rPr lang="en-US" altLang="ko-KR" sz="3600" err="1"/>
              <a:t>기반으로</a:t>
            </a:r>
            <a:r>
              <a:rPr lang="en-US" altLang="ko-KR" sz="3600" dirty="0"/>
              <a:t> </a:t>
            </a:r>
            <a:endParaRPr lang="ko-KR" altLang="en-US" sz="3600"/>
          </a:p>
          <a:p>
            <a:pPr algn="ctr"/>
            <a:r>
              <a:rPr lang="en-US" altLang="ko-KR" sz="3600" err="1"/>
              <a:t>혼잡한</a:t>
            </a:r>
            <a:r>
              <a:rPr lang="en-US" altLang="ko-KR" sz="3600" dirty="0"/>
              <a:t> </a:t>
            </a:r>
            <a:r>
              <a:rPr lang="en-US" altLang="ko-KR" sz="3600" err="1"/>
              <a:t>버스</a:t>
            </a:r>
            <a:r>
              <a:rPr lang="en-US" altLang="ko-KR" sz="3600" dirty="0"/>
              <a:t> 및 </a:t>
            </a:r>
            <a:r>
              <a:rPr lang="en-US" altLang="ko-KR" sz="3600" err="1"/>
              <a:t>정류장</a:t>
            </a:r>
            <a:r>
              <a:rPr lang="en-US" altLang="ko-KR" sz="3600" dirty="0"/>
              <a:t> </a:t>
            </a:r>
            <a:r>
              <a:rPr lang="en-US" altLang="ko-KR" sz="3600" err="1"/>
              <a:t>분석</a:t>
            </a:r>
            <a:endParaRPr lang="en-US" altLang="ko-KR" sz="3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750044-727C-0299-ED8E-9CDC9250CF90}"/>
              </a:ext>
            </a:extLst>
          </p:cNvPr>
          <p:cNvSpPr txBox="1"/>
          <p:nvPr/>
        </p:nvSpPr>
        <p:spPr>
          <a:xfrm>
            <a:off x="2999963" y="4591974"/>
            <a:ext cx="61825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2800" dirty="0">
                <a:ea typeface="+mn-lt"/>
                <a:cs typeface="+mn-lt"/>
              </a:rPr>
              <a:t>"</a:t>
            </a:r>
            <a:r>
              <a:rPr lang="en-US" altLang="ko-KR" sz="2800" err="1"/>
              <a:t>버스</a:t>
            </a:r>
            <a:r>
              <a:rPr lang="en-US" altLang="ko-KR" sz="2800" dirty="0"/>
              <a:t> </a:t>
            </a:r>
            <a:r>
              <a:rPr lang="en-US" altLang="ko-KR" sz="2800" err="1"/>
              <a:t>운행</a:t>
            </a:r>
            <a:r>
              <a:rPr lang="en-US" altLang="ko-KR" sz="2800" dirty="0"/>
              <a:t> </a:t>
            </a:r>
            <a:r>
              <a:rPr lang="en-US" altLang="ko-KR" sz="2800" err="1"/>
              <a:t>효율성</a:t>
            </a:r>
            <a:r>
              <a:rPr lang="en-US" altLang="ko-KR" sz="2800" dirty="0"/>
              <a:t> </a:t>
            </a:r>
            <a:r>
              <a:rPr lang="en-US" altLang="ko-KR" sz="2800" err="1"/>
              <a:t>증가</a:t>
            </a:r>
            <a:r>
              <a:rPr lang="en-US" altLang="ko-KR" sz="2800" dirty="0"/>
              <a:t>, </a:t>
            </a:r>
            <a:r>
              <a:rPr lang="en-US" altLang="ko-KR" sz="2800" err="1"/>
              <a:t>혼잡도</a:t>
            </a:r>
            <a:r>
              <a:rPr lang="en-US" altLang="ko-KR" sz="2800" dirty="0"/>
              <a:t> </a:t>
            </a:r>
            <a:r>
              <a:rPr lang="en-US" altLang="ko-KR" sz="2800" err="1"/>
              <a:t>감소</a:t>
            </a:r>
            <a:r>
              <a:rPr lang="en-US" altLang="ko-KR" sz="2800" dirty="0"/>
              <a:t>"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299212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79297" y="2684544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Part 2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404676" y="3465570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>
                <a:solidFill>
                  <a:schemeClr val="bg1"/>
                </a:solidFill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23530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98644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수집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3E46FD35-8737-EFCA-40D2-7CAD92D14545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A6F1B2-7635-A0EF-6E5F-8D1F59BB0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97225"/>
              </p:ext>
            </p:extLst>
          </p:nvPr>
        </p:nvGraphicFramePr>
        <p:xfrm>
          <a:off x="802888" y="2200061"/>
          <a:ext cx="10601705" cy="234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599">
                  <a:extLst>
                    <a:ext uri="{9D8B030D-6E8A-4147-A177-3AD203B41FA5}">
                      <a16:colId xmlns:a16="http://schemas.microsoft.com/office/drawing/2014/main" val="1614525708"/>
                    </a:ext>
                  </a:extLst>
                </a:gridCol>
                <a:gridCol w="2514598">
                  <a:extLst>
                    <a:ext uri="{9D8B030D-6E8A-4147-A177-3AD203B41FA5}">
                      <a16:colId xmlns:a16="http://schemas.microsoft.com/office/drawing/2014/main" val="3270512109"/>
                    </a:ext>
                  </a:extLst>
                </a:gridCol>
                <a:gridCol w="3007111">
                  <a:extLst>
                    <a:ext uri="{9D8B030D-6E8A-4147-A177-3AD203B41FA5}">
                      <a16:colId xmlns:a16="http://schemas.microsoft.com/office/drawing/2014/main" val="1100790070"/>
                    </a:ext>
                  </a:extLst>
                </a:gridCol>
                <a:gridCol w="2438397">
                  <a:extLst>
                    <a:ext uri="{9D8B030D-6E8A-4147-A177-3AD203B41FA5}">
                      <a16:colId xmlns:a16="http://schemas.microsoft.com/office/drawing/2014/main" val="974281956"/>
                    </a:ext>
                  </a:extLst>
                </a:gridCol>
              </a:tblGrid>
              <a:tr h="621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>
                          <a:solidFill>
                            <a:schemeClr val="bg1"/>
                          </a:solidFill>
                        </a:rPr>
                        <a:t>데이터명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>
                          <a:solidFill>
                            <a:schemeClr val="bg1"/>
                          </a:solidFill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900">
                          <a:solidFill>
                            <a:schemeClr val="bg1"/>
                          </a:solidFill>
                        </a:rPr>
                        <a:t>분석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900">
                          <a:solidFill>
                            <a:schemeClr val="bg1"/>
                          </a:solidFill>
                        </a:rPr>
                        <a:t>수집 범위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113936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광주광역시</a:t>
                      </a:r>
                      <a:r>
                        <a:rPr lang="en-US" alt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_</a:t>
                      </a:r>
                      <a:r>
                        <a:rPr lang="ko-KR" altLang="en-US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시내버스</a:t>
                      </a:r>
                      <a:r>
                        <a:rPr lang="en-US" alt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1600" b="0" i="0" u="none" strike="noStrike" noProof="0" err="1">
                          <a:solidFill>
                            <a:srgbClr val="333333"/>
                          </a:solidFill>
                          <a:latin typeface="Malgun Gothic"/>
                        </a:rPr>
                        <a:t>노선별</a:t>
                      </a:r>
                      <a:r>
                        <a:rPr lang="en-US" alt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1600" b="0" i="0" u="none" strike="noStrike" noProof="0" err="1">
                          <a:solidFill>
                            <a:srgbClr val="333333"/>
                          </a:solidFill>
                          <a:latin typeface="Malgun Gothic"/>
                        </a:rPr>
                        <a:t>승하차</a:t>
                      </a:r>
                      <a:r>
                        <a:rPr lang="en-US" alt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인원</a:t>
                      </a:r>
                      <a:r>
                        <a:rPr lang="en-US" alt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 </a:t>
                      </a:r>
                      <a:r>
                        <a:rPr lang="en-US" sz="1600" b="0" i="0" u="none" strike="noStrike" noProof="0" err="1">
                          <a:solidFill>
                            <a:srgbClr val="333333"/>
                          </a:solidFill>
                          <a:latin typeface="Malgun Gothic"/>
                        </a:rPr>
                        <a:t>정보</a:t>
                      </a:r>
                      <a:endParaRPr lang="ko-KR" sz="1600" b="0" err="1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공공데이터포털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광주광역시 내 시내버스 </a:t>
                      </a:r>
                      <a:r>
                        <a:rPr lang="ko-KR" sz="1600" b="0" i="0" u="none" strike="noStrike" noProof="0" err="1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승하차</a:t>
                      </a:r>
                      <a:r>
                        <a:rPr 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 인원정보에 대한 데이터로 </a:t>
                      </a:r>
                      <a:r>
                        <a:rPr lang="ko-KR" sz="1600" b="0" i="0" u="none" strike="noStrike" noProof="0" err="1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일자별</a:t>
                      </a:r>
                      <a:r>
                        <a:rPr 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  <a:ea typeface="Malgun Gothic"/>
                        </a:rPr>
                        <a:t>, 노선명, 정류장명, 시간별, 승하차별 거래건수 집계</a:t>
                      </a:r>
                      <a:endParaRPr lang="ko-KR" altLang="en-US" sz="16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시간적 : 2024.01 ~ 04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공간적 : 광주광역시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561898"/>
                  </a:ext>
                </a:extLst>
              </a:tr>
              <a:tr h="656049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국토교통부</a:t>
                      </a:r>
                      <a:r>
                        <a:rPr lang="en-US" alt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_</a:t>
                      </a:r>
                      <a:r>
                        <a:rPr lang="ko-KR" altLang="en-US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전국</a:t>
                      </a:r>
                      <a:r>
                        <a:rPr lang="en-US" alt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 </a:t>
                      </a:r>
                      <a:r>
                        <a:rPr lang="ko-KR" altLang="en-US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버스정류장</a:t>
                      </a:r>
                      <a:r>
                        <a:rPr lang="en-US" altLang="ko-KR" sz="1600" b="0" i="0" u="none" strike="noStrike" noProof="0">
                          <a:solidFill>
                            <a:srgbClr val="333333"/>
                          </a:solidFill>
                          <a:latin typeface="Malgun Gothic"/>
                        </a:rPr>
                        <a:t> </a:t>
                      </a:r>
                      <a:r>
                        <a:rPr lang="en-US" sz="1600" b="0" i="0" u="none" strike="noStrike" noProof="0" err="1">
                          <a:solidFill>
                            <a:srgbClr val="333333"/>
                          </a:solidFill>
                          <a:latin typeface="Malgun Gothic"/>
                        </a:rPr>
                        <a:t>위치정보</a:t>
                      </a:r>
                      <a:endParaRPr lang="ko-KR" sz="1600" b="0" err="1"/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공공데이터포털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전국 버스 정류장 위치 정보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(위도, 경도) 집계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시간적 : 2023.10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공간적 : 광주광역시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8366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45309C3-704D-BC6A-D739-DDDE53C70B63}"/>
              </a:ext>
            </a:extLst>
          </p:cNvPr>
          <p:cNvSpPr txBox="1"/>
          <p:nvPr/>
        </p:nvSpPr>
        <p:spPr>
          <a:xfrm>
            <a:off x="802888" y="804466"/>
            <a:ext cx="514275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분석 대상 데이터 내역과 분석 내용</a:t>
            </a:r>
            <a:endParaRPr lang="en-US" altLang="ko-KR" spc="60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0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897689-9E69-3411-431A-54EB5AD11C1B}"/>
              </a:ext>
            </a:extLst>
          </p:cNvPr>
          <p:cNvSpPr>
            <a:spLocks/>
          </p:cNvSpPr>
          <p:nvPr/>
        </p:nvSpPr>
        <p:spPr>
          <a:xfrm>
            <a:off x="788837" y="1357966"/>
            <a:ext cx="10617065" cy="4936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0243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4596130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000" spc="60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데이터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수집</a:t>
            </a:r>
            <a:r>
              <a:rPr lang="ko-KR" sz="2000" spc="60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 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–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 데이터 </a:t>
            </a:r>
            <a:r>
              <a:rPr lang="ko-KR" altLang="en-US" sz="2000" spc="600" err="1">
                <a:solidFill>
                  <a:schemeClr val="bg2">
                    <a:lumMod val="25000"/>
                  </a:schemeClr>
                </a:solidFill>
              </a:rPr>
              <a:t>전처리</a:t>
            </a:r>
            <a:endParaRPr lang="ko-KR" altLang="en-US" sz="20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F41E10E4-2223-F47A-460E-F581DF7BEE0B}"/>
              </a:ext>
            </a:extLst>
          </p:cNvPr>
          <p:cNvSpPr/>
          <p:nvPr/>
        </p:nvSpPr>
        <p:spPr>
          <a:xfrm rot="5400000">
            <a:off x="3454844" y="1878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여성 프로그래머 단색으로 채워진">
            <a:extLst>
              <a:ext uri="{FF2B5EF4-FFF2-40B4-BE49-F238E27FC236}">
                <a16:creationId xmlns:a16="http://schemas.microsoft.com/office/drawing/2014/main" id="{FE6E593D-A53E-FBD8-AA11-805B25DCC9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6601" y="1701316"/>
            <a:ext cx="810197" cy="810197"/>
          </a:xfrm>
          <a:prstGeom prst="rect">
            <a:avLst/>
          </a:prstGeom>
        </p:spPr>
      </p:pic>
      <p:sp>
        <p:nvSpPr>
          <p:cNvPr id="10" name="정육면체 9">
            <a:extLst>
              <a:ext uri="{FF2B5EF4-FFF2-40B4-BE49-F238E27FC236}">
                <a16:creationId xmlns:a16="http://schemas.microsoft.com/office/drawing/2014/main" id="{35141CD5-8C89-7BD2-EFA3-F5E584B15C68}"/>
              </a:ext>
            </a:extLst>
          </p:cNvPr>
          <p:cNvSpPr/>
          <p:nvPr/>
        </p:nvSpPr>
        <p:spPr>
          <a:xfrm>
            <a:off x="2192609" y="1785300"/>
            <a:ext cx="642229" cy="642229"/>
          </a:xfrm>
          <a:prstGeom prst="cube">
            <a:avLst>
              <a:gd name="adj" fmla="val 30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5779140" y="1926133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60A04366-0832-56CC-140F-6F50B32C5480}"/>
              </a:ext>
            </a:extLst>
          </p:cNvPr>
          <p:cNvSpPr/>
          <p:nvPr/>
        </p:nvSpPr>
        <p:spPr>
          <a:xfrm rot="5400000">
            <a:off x="8351044" y="1878508"/>
            <a:ext cx="442763" cy="381693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E0E66132-22BB-5DBE-EBCC-25A4F966CA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7592" y="1623485"/>
            <a:ext cx="965859" cy="965859"/>
          </a:xfrm>
          <a:prstGeom prst="rect">
            <a:avLst/>
          </a:prstGeom>
        </p:spPr>
      </p:pic>
      <p:pic>
        <p:nvPicPr>
          <p:cNvPr id="37" name="그래픽 36" descr="산점도 단색으로 채워진">
            <a:extLst>
              <a:ext uri="{FF2B5EF4-FFF2-40B4-BE49-F238E27FC236}">
                <a16:creationId xmlns:a16="http://schemas.microsoft.com/office/drawing/2014/main" id="{4006DF0B-D85E-5AFE-CA38-4E7850E0165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870" y="1701316"/>
            <a:ext cx="810197" cy="810197"/>
          </a:xfrm>
          <a:prstGeom prst="rect">
            <a:avLst/>
          </a:prstGeom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0B77B-C311-3577-3B53-8D2C57AC492D}"/>
              </a:ext>
            </a:extLst>
          </p:cNvPr>
          <p:cNvSpPr txBox="1"/>
          <p:nvPr/>
        </p:nvSpPr>
        <p:spPr>
          <a:xfrm>
            <a:off x="802888" y="804466"/>
            <a:ext cx="352211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분석 데이터셋으로 변환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1BE581-7826-3464-D727-50CAF051E1F2}"/>
              </a:ext>
            </a:extLst>
          </p:cNvPr>
          <p:cNvSpPr txBox="1"/>
          <p:nvPr/>
        </p:nvSpPr>
        <p:spPr>
          <a:xfrm>
            <a:off x="1904588" y="2585374"/>
            <a:ext cx="12247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err="1"/>
              <a:t>데이터</a:t>
            </a:r>
            <a:r>
              <a:rPr lang="en-US" altLang="ko-KR" sz="1400"/>
              <a:t> </a:t>
            </a:r>
            <a:r>
              <a:rPr lang="en-US" altLang="ko-KR" sz="1400" err="1"/>
              <a:t>변환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0DDF6-3450-38DC-1A92-22E77C014B43}"/>
              </a:ext>
            </a:extLst>
          </p:cNvPr>
          <p:cNvSpPr txBox="1"/>
          <p:nvPr/>
        </p:nvSpPr>
        <p:spPr>
          <a:xfrm>
            <a:off x="4273932" y="2585373"/>
            <a:ext cx="12247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err="1"/>
              <a:t>데이터</a:t>
            </a:r>
            <a:r>
              <a:rPr lang="en-US" altLang="ko-KR" sz="1400"/>
              <a:t> </a:t>
            </a:r>
            <a:r>
              <a:rPr lang="en-US" altLang="ko-KR" sz="1400" err="1"/>
              <a:t>병합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B3318A-1078-4292-C73F-3843D338D26E}"/>
              </a:ext>
            </a:extLst>
          </p:cNvPr>
          <p:cNvSpPr txBox="1"/>
          <p:nvPr/>
        </p:nvSpPr>
        <p:spPr>
          <a:xfrm>
            <a:off x="6667089" y="2585373"/>
            <a:ext cx="12247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err="1"/>
              <a:t>결측치</a:t>
            </a:r>
            <a:r>
              <a:rPr lang="en-US" altLang="ko-KR" sz="1400"/>
              <a:t> </a:t>
            </a:r>
            <a:r>
              <a:rPr lang="en-US" altLang="ko-KR" sz="1400" err="1"/>
              <a:t>처리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179240-F76C-D2DC-B036-87190A6BE1E3}"/>
              </a:ext>
            </a:extLst>
          </p:cNvPr>
          <p:cNvSpPr txBox="1"/>
          <p:nvPr/>
        </p:nvSpPr>
        <p:spPr>
          <a:xfrm>
            <a:off x="9179307" y="2585373"/>
            <a:ext cx="122478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altLang="ko-KR" sz="1400" err="1"/>
              <a:t>데이터</a:t>
            </a:r>
            <a:r>
              <a:rPr lang="en-US" altLang="ko-KR" sz="1400"/>
              <a:t> </a:t>
            </a:r>
            <a:r>
              <a:rPr lang="en-US" altLang="ko-KR" sz="1400" err="1"/>
              <a:t>분리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A1F32B-E73B-2D13-7E16-00756FE702AD}"/>
              </a:ext>
            </a:extLst>
          </p:cNvPr>
          <p:cNvSpPr txBox="1"/>
          <p:nvPr/>
        </p:nvSpPr>
        <p:spPr>
          <a:xfrm>
            <a:off x="1523586" y="3692654"/>
            <a:ext cx="197488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/>
              <a:t>2024.01 ~ 04 월 </a:t>
            </a:r>
            <a:r>
              <a:rPr lang="en-US" altLang="ko-KR" sz="1400" err="1"/>
              <a:t>버스</a:t>
            </a:r>
            <a:r>
              <a:rPr lang="en-US" altLang="ko-KR" sz="1400"/>
              <a:t> 각 </a:t>
            </a:r>
            <a:r>
              <a:rPr lang="en-US" altLang="ko-KR" sz="1400" err="1"/>
              <a:t>승차</a:t>
            </a:r>
            <a:r>
              <a:rPr lang="en-US" altLang="ko-KR" sz="1400"/>
              <a:t>, </a:t>
            </a:r>
            <a:r>
              <a:rPr lang="en-US" altLang="ko-KR" sz="1400" err="1"/>
              <a:t>하차</a:t>
            </a:r>
            <a:r>
              <a:rPr lang="en-US" altLang="ko-KR" sz="1400"/>
              <a:t> , </a:t>
            </a:r>
            <a:r>
              <a:rPr lang="en-US" altLang="ko-KR" sz="1400" err="1"/>
              <a:t>환승</a:t>
            </a:r>
            <a:r>
              <a:rPr lang="en-US" altLang="ko-KR" sz="1400"/>
              <a:t> </a:t>
            </a:r>
            <a:r>
              <a:rPr lang="en-US" altLang="ko-KR" sz="1400" err="1"/>
              <a:t>시간별</a:t>
            </a:r>
            <a:r>
              <a:rPr lang="en-US" altLang="ko-KR" sz="1400"/>
              <a:t> </a:t>
            </a:r>
            <a:r>
              <a:rPr lang="en-US" altLang="ko-KR" sz="1400" err="1"/>
              <a:t>거래건수</a:t>
            </a:r>
            <a:r>
              <a:rPr lang="en-US" altLang="ko-KR" sz="1400"/>
              <a:t> 2024년도로 </a:t>
            </a:r>
            <a:r>
              <a:rPr lang="en-US" altLang="ko-KR" sz="1400" err="1"/>
              <a:t>통합</a:t>
            </a:r>
            <a:endParaRPr lang="ko-KR" altLang="en-US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21C00D-BF57-6714-C5AB-72DAE062924F}"/>
              </a:ext>
            </a:extLst>
          </p:cNvPr>
          <p:cNvSpPr txBox="1"/>
          <p:nvPr/>
        </p:nvSpPr>
        <p:spPr>
          <a:xfrm>
            <a:off x="3821493" y="3692654"/>
            <a:ext cx="1974881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err="1">
                <a:ea typeface="+mn-lt"/>
                <a:cs typeface="+mn-lt"/>
              </a:rPr>
              <a:t>시내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버스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노선별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승하차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인원정보</a:t>
            </a:r>
            <a:r>
              <a:rPr lang="en-US" sz="1400">
                <a:ea typeface="+mn-lt"/>
                <a:cs typeface="+mn-lt"/>
              </a:rPr>
              <a:t> </a:t>
            </a:r>
            <a:endParaRPr lang="ko-KR" altLang="en-US">
              <a:ea typeface="+mn-lt"/>
              <a:cs typeface="+mn-lt"/>
            </a:endParaRPr>
          </a:p>
          <a:p>
            <a:pPr algn="ctr"/>
            <a:r>
              <a:rPr lang="en-US" sz="1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  <a:p>
            <a:pPr algn="ctr"/>
            <a:r>
              <a:rPr lang="ko-KR" altLang="en-US" sz="1400" err="1"/>
              <a:t>위경도</a:t>
            </a:r>
            <a:r>
              <a:rPr lang="en-US" sz="1400"/>
              <a:t> </a:t>
            </a:r>
            <a:r>
              <a:rPr lang="ko-KR" altLang="en-US" sz="1400"/>
              <a:t>데이터</a:t>
            </a:r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F3A3FD-D24D-8121-8684-A7AC11A0169D}"/>
              </a:ext>
            </a:extLst>
          </p:cNvPr>
          <p:cNvSpPr txBox="1"/>
          <p:nvPr/>
        </p:nvSpPr>
        <p:spPr>
          <a:xfrm>
            <a:off x="6286086" y="3371185"/>
            <a:ext cx="1974881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 err="1">
                <a:ea typeface="+mn-lt"/>
                <a:cs typeface="+mn-lt"/>
              </a:rPr>
              <a:t>시내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버스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노선별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ko-KR" altLang="en-US" sz="1400"/>
              <a:t>위경도</a:t>
            </a:r>
            <a:r>
              <a:rPr lang="en-US" sz="1400"/>
              <a:t> </a:t>
            </a:r>
            <a:r>
              <a:rPr lang="ko-KR" altLang="en-US" sz="1400"/>
              <a:t>데이터 </a:t>
            </a:r>
            <a:r>
              <a:rPr lang="ko-KR" altLang="en-US" sz="1400" err="1"/>
              <a:t>NaN</a:t>
            </a:r>
            <a:r>
              <a:rPr lang="ko-KR" altLang="en-US" sz="1400"/>
              <a:t> 값</a:t>
            </a:r>
          </a:p>
          <a:p>
            <a:pPr algn="ctr"/>
            <a:endParaRPr lang="ko-KR" altLang="en-US" sz="1400"/>
          </a:p>
          <a:p>
            <a:pPr algn="ctr"/>
            <a:endParaRPr lang="ko-KR" altLang="en-US" sz="1400"/>
          </a:p>
          <a:p>
            <a:pPr algn="ctr"/>
            <a:r>
              <a:rPr lang="ko-KR" altLang="en-US" sz="1400"/>
              <a:t>수작업으로 해당 정류장 번호 찾아서 값 </a:t>
            </a:r>
          </a:p>
          <a:p>
            <a:pPr algn="ctr"/>
            <a:r>
              <a:rPr lang="ko-KR" altLang="en-US" sz="1400"/>
              <a:t>삽입</a:t>
            </a:r>
            <a:endParaRPr lang="ko-KR"/>
          </a:p>
        </p:txBody>
      </p:sp>
      <p:pic>
        <p:nvPicPr>
          <p:cNvPr id="28" name="그래픽 27" descr="아래쪽 화살표 단색으로 채워진">
            <a:extLst>
              <a:ext uri="{FF2B5EF4-FFF2-40B4-BE49-F238E27FC236}">
                <a16:creationId xmlns:a16="http://schemas.microsoft.com/office/drawing/2014/main" id="{DF2EAE24-C71D-7530-C94D-549DD2A10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0893" y="3917949"/>
            <a:ext cx="283370" cy="2476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AB31351-8919-66CA-72F3-23F7CEECB064}"/>
              </a:ext>
            </a:extLst>
          </p:cNvPr>
          <p:cNvSpPr txBox="1"/>
          <p:nvPr/>
        </p:nvSpPr>
        <p:spPr>
          <a:xfrm>
            <a:off x="8762586" y="3811717"/>
            <a:ext cx="1974881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err="1"/>
              <a:t>승차</a:t>
            </a:r>
            <a:r>
              <a:rPr lang="en-US" altLang="ko-KR" sz="1400"/>
              <a:t>, </a:t>
            </a:r>
            <a:r>
              <a:rPr lang="en-US" altLang="ko-KR" sz="1400" err="1"/>
              <a:t>하차</a:t>
            </a:r>
            <a:r>
              <a:rPr lang="en-US" altLang="ko-KR" sz="1400"/>
              <a:t>, </a:t>
            </a:r>
            <a:r>
              <a:rPr lang="en-US" altLang="ko-KR" sz="1400" err="1"/>
              <a:t>환승</a:t>
            </a:r>
            <a:r>
              <a:rPr lang="en-US" altLang="ko-KR" sz="1400"/>
              <a:t> 별 </a:t>
            </a:r>
          </a:p>
          <a:p>
            <a:pPr algn="ctr"/>
            <a:r>
              <a:rPr lang="en-US" altLang="ko-KR" sz="1400" err="1"/>
              <a:t>데이터</a:t>
            </a:r>
            <a:r>
              <a:rPr lang="en-US" altLang="ko-KR" sz="1400"/>
              <a:t> </a:t>
            </a:r>
            <a:r>
              <a:rPr lang="en-US" altLang="ko-KR" sz="1400" err="1"/>
              <a:t>엑셀파일로</a:t>
            </a:r>
            <a:r>
              <a:rPr lang="en-US" altLang="ko-KR" sz="1400"/>
              <a:t> </a:t>
            </a:r>
          </a:p>
          <a:p>
            <a:pPr algn="ctr"/>
            <a:r>
              <a:rPr lang="en-US" altLang="ko-KR" sz="1400" err="1"/>
              <a:t>분리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8E01B12-870A-8980-5690-F7B4E1DF157E}"/>
              </a:ext>
            </a:extLst>
          </p:cNvPr>
          <p:cNvSpPr/>
          <p:nvPr/>
        </p:nvSpPr>
        <p:spPr>
          <a:xfrm>
            <a:off x="1507331" y="3162299"/>
            <a:ext cx="1997867" cy="2045492"/>
          </a:xfrm>
          <a:prstGeom prst="roundRect">
            <a:avLst/>
          </a:prstGeom>
          <a:noFill/>
          <a:ln w="28575">
            <a:solidFill>
              <a:srgbClr val="002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0C84394-66BB-E93D-6FE9-12FA0F06F1D3}"/>
              </a:ext>
            </a:extLst>
          </p:cNvPr>
          <p:cNvSpPr/>
          <p:nvPr/>
        </p:nvSpPr>
        <p:spPr>
          <a:xfrm>
            <a:off x="3817144" y="3162299"/>
            <a:ext cx="1997867" cy="2045492"/>
          </a:xfrm>
          <a:prstGeom prst="roundRect">
            <a:avLst/>
          </a:prstGeom>
          <a:noFill/>
          <a:ln w="28575">
            <a:solidFill>
              <a:srgbClr val="002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9AD85F0F-4039-27EB-9691-4B245CF96D3B}"/>
              </a:ext>
            </a:extLst>
          </p:cNvPr>
          <p:cNvSpPr/>
          <p:nvPr/>
        </p:nvSpPr>
        <p:spPr>
          <a:xfrm>
            <a:off x="6281737" y="3162299"/>
            <a:ext cx="1997867" cy="2045492"/>
          </a:xfrm>
          <a:prstGeom prst="roundRect">
            <a:avLst/>
          </a:prstGeom>
          <a:noFill/>
          <a:ln w="28575">
            <a:solidFill>
              <a:srgbClr val="002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434F0C9-3523-5EA0-DC03-B602DA5E27FE}"/>
              </a:ext>
            </a:extLst>
          </p:cNvPr>
          <p:cNvSpPr/>
          <p:nvPr/>
        </p:nvSpPr>
        <p:spPr>
          <a:xfrm>
            <a:off x="8758237" y="3162299"/>
            <a:ext cx="1997867" cy="2045492"/>
          </a:xfrm>
          <a:prstGeom prst="roundRect">
            <a:avLst/>
          </a:prstGeom>
          <a:noFill/>
          <a:ln w="28575">
            <a:solidFill>
              <a:srgbClr val="002F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16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79297" y="2684544"/>
            <a:ext cx="143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</a:rPr>
              <a:t>Part 3</a:t>
            </a:r>
            <a:endParaRPr lang="ko-KR" altLang="en-US" sz="36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404676" y="3465570"/>
            <a:ext cx="33826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>
                <a:solidFill>
                  <a:schemeClr val="bg1"/>
                </a:solidFill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63177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2A069442-E6DC-00AF-115F-B779DD678330}"/>
              </a:ext>
            </a:extLst>
          </p:cNvPr>
          <p:cNvSpPr>
            <a:spLocks/>
          </p:cNvSpPr>
          <p:nvPr/>
        </p:nvSpPr>
        <p:spPr>
          <a:xfrm>
            <a:off x="296986" y="1173798"/>
            <a:ext cx="11605846" cy="53442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</a:rPr>
              <a:t>Part 3</a:t>
            </a:r>
            <a:endParaRPr lang="ko-KR" altLang="en-US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5200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데이터 분석 </a:t>
            </a:r>
            <a:r>
              <a:rPr lang="en-US" altLang="ko-KR" sz="2000" spc="60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2000" spc="600">
                <a:solidFill>
                  <a:schemeClr val="bg2">
                    <a:lumMod val="25000"/>
                  </a:schemeClr>
                </a:solidFill>
              </a:rPr>
              <a:t>승차 혼잡도 분석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444671B-4974-08AD-3091-215418656788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804466"/>
            <a:ext cx="586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분석 시간대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출근 시간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(6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 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~ 10</a:t>
            </a:r>
            <a:r>
              <a:rPr lang="ko-KR" altLang="en-US" spc="600">
                <a:solidFill>
                  <a:schemeClr val="bg2">
                    <a:lumMod val="25000"/>
                  </a:schemeClr>
                </a:solidFill>
              </a:rPr>
              <a:t>시</a:t>
            </a:r>
            <a:r>
              <a:rPr lang="en-US" altLang="ko-KR" spc="60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pc="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2691152"/>
            <a:ext cx="5197231" cy="36536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181" y="2691151"/>
            <a:ext cx="5902896" cy="3653658"/>
          </a:xfrm>
          <a:prstGeom prst="rect">
            <a:avLst/>
          </a:prstGeom>
        </p:spPr>
      </p:pic>
      <p:sp>
        <p:nvSpPr>
          <p:cNvPr id="92" name="이등변 삼각형 91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1398926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326836"/>
            <a:ext cx="846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출근 시간에는 매곡대화아파트 정류장에서 운림</a:t>
            </a:r>
            <a:r>
              <a:rPr lang="en-US" altLang="ko-KR" sz="1400"/>
              <a:t>54</a:t>
            </a:r>
            <a:r>
              <a:rPr lang="ko-KR" altLang="en-US" sz="1400"/>
              <a:t>번 버스에서 가장 많이 승차하는 것을 확인할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7B156C00-1A0A-027F-871C-0A6F509EA2AE}"/>
              </a:ext>
            </a:extLst>
          </p:cNvPr>
          <p:cNvSpPr/>
          <p:nvPr/>
        </p:nvSpPr>
        <p:spPr>
          <a:xfrm rot="5400000">
            <a:off x="785934" y="2020901"/>
            <a:ext cx="197507" cy="163599"/>
          </a:xfrm>
          <a:prstGeom prst="triangle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966487" y="1948811"/>
            <a:ext cx="510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07 ~ 09</a:t>
            </a:r>
            <a:r>
              <a:rPr lang="ko-KR" altLang="en-US" sz="1400"/>
              <a:t>시 사이에 승차하는 사람들이 많다는 것을 알 수 있음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1869133" y="2384225"/>
            <a:ext cx="239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출근 시간 승차 혼잡도 표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7182136" y="2383374"/>
            <a:ext cx="3174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</a:t>
            </a:r>
            <a:r>
              <a:rPr lang="ko-KR" altLang="en-US" sz="1400"/>
              <a:t>출근 시간 승차 혼잡도 막대 그래프</a:t>
            </a:r>
            <a:r>
              <a:rPr lang="en-US" altLang="ko-KR" sz="1400"/>
              <a:t>]</a:t>
            </a:r>
            <a:endParaRPr lang="ko-KR" altLang="en-US" sz="1400" spc="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38500" y="2691151"/>
            <a:ext cx="1629430" cy="36536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7784123" y="2691151"/>
            <a:ext cx="2289907" cy="3653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5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20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revision>40</cp:revision>
  <dcterms:created xsi:type="dcterms:W3CDTF">2022-12-09T01:31:23Z</dcterms:created>
  <dcterms:modified xsi:type="dcterms:W3CDTF">2024-06-17T15:09:43Z</dcterms:modified>
</cp:coreProperties>
</file>